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312" r:id="rId3"/>
    <p:sldId id="319" r:id="rId4"/>
    <p:sldId id="320" r:id="rId5"/>
    <p:sldId id="321" r:id="rId6"/>
    <p:sldId id="323" r:id="rId7"/>
    <p:sldId id="322" r:id="rId8"/>
    <p:sldId id="318" r:id="rId9"/>
  </p:sldIdLst>
  <p:sldSz cx="12192000" cy="6858000"/>
  <p:notesSz cx="6888163" cy="100203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9" userDrawn="1">
          <p15:clr>
            <a:srgbClr val="A4A3A4"/>
          </p15:clr>
        </p15:guide>
        <p15:guide id="2" pos="41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4D8E"/>
    <a:srgbClr val="6BC5CF"/>
    <a:srgbClr val="ACE0E6"/>
    <a:srgbClr val="D9D9D9"/>
    <a:srgbClr val="4D6ABB"/>
    <a:srgbClr val="9EAEDA"/>
    <a:srgbClr val="29737B"/>
    <a:srgbClr val="3BABB7"/>
    <a:srgbClr val="55BCC7"/>
    <a:srgbClr val="95D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744" y="84"/>
      </p:cViewPr>
      <p:guideLst>
        <p:guide orient="horz" pos="2409"/>
        <p:guide pos="41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315DE766-D17F-4D10-ADDC-0F97232D732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8E569863-D311-401A-BD0F-2DA961543B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060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50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08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65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99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125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357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599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527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113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24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118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6C71C-5F54-482D-9F97-498E56AD558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382AE-F4F0-4E55-9971-E3C9A1172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445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E1CBF1"/>
            </a:gs>
            <a:gs pos="0">
              <a:srgbClr val="A7E8FF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Правильный пятиугольник 89"/>
          <p:cNvSpPr/>
          <p:nvPr/>
        </p:nvSpPr>
        <p:spPr>
          <a:xfrm rot="1474204">
            <a:off x="269571" y="-2790104"/>
            <a:ext cx="11506697" cy="11918546"/>
          </a:xfrm>
          <a:prstGeom prst="pentagon">
            <a:avLst/>
          </a:prstGeom>
          <a:solidFill>
            <a:srgbClr val="FFFFFF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/>
          <p:cNvGrpSpPr/>
          <p:nvPr/>
        </p:nvGrpSpPr>
        <p:grpSpPr>
          <a:xfrm>
            <a:off x="-2400300" y="-8961119"/>
            <a:ext cx="15365773" cy="16824286"/>
            <a:chOff x="-308919" y="1323596"/>
            <a:chExt cx="5870381" cy="6850693"/>
          </a:xfrm>
          <a:noFill/>
        </p:grpSpPr>
        <p:grpSp>
          <p:nvGrpSpPr>
            <p:cNvPr id="26" name="Группа 25"/>
            <p:cNvGrpSpPr/>
            <p:nvPr/>
          </p:nvGrpSpPr>
          <p:grpSpPr>
            <a:xfrm rot="20734500">
              <a:off x="-308919" y="2323078"/>
              <a:ext cx="5870381" cy="5851211"/>
              <a:chOff x="0" y="0"/>
              <a:chExt cx="5870381" cy="5851211"/>
            </a:xfrm>
            <a:grpFill/>
          </p:grpSpPr>
          <p:grpSp>
            <p:nvGrpSpPr>
              <p:cNvPr id="34" name="Группа 33"/>
              <p:cNvGrpSpPr/>
              <p:nvPr/>
            </p:nvGrpSpPr>
            <p:grpSpPr>
              <a:xfrm>
                <a:off x="0" y="0"/>
                <a:ext cx="5870381" cy="779858"/>
                <a:chOff x="0" y="0"/>
                <a:chExt cx="5870381" cy="779858"/>
              </a:xfrm>
              <a:grpFill/>
            </p:grpSpPr>
            <p:sp>
              <p:nvSpPr>
                <p:cNvPr id="83" name="Прямоугольник 82"/>
                <p:cNvSpPr/>
                <p:nvPr/>
              </p:nvSpPr>
              <p:spPr>
                <a:xfrm>
                  <a:off x="0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4" name="Прямоугольник 83"/>
                <p:cNvSpPr/>
                <p:nvPr/>
              </p:nvSpPr>
              <p:spPr>
                <a:xfrm>
                  <a:off x="851647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5" name="Прямоугольник 84"/>
                <p:cNvSpPr/>
                <p:nvPr/>
              </p:nvSpPr>
              <p:spPr>
                <a:xfrm>
                  <a:off x="1698812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6" name="Прямоугольник 85"/>
                <p:cNvSpPr/>
                <p:nvPr/>
              </p:nvSpPr>
              <p:spPr>
                <a:xfrm>
                  <a:off x="2550459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7" name="Прямоугольник 86"/>
                <p:cNvSpPr/>
                <p:nvPr/>
              </p:nvSpPr>
              <p:spPr>
                <a:xfrm>
                  <a:off x="3391711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8" name="Прямоугольник 87"/>
                <p:cNvSpPr/>
                <p:nvPr/>
              </p:nvSpPr>
              <p:spPr>
                <a:xfrm>
                  <a:off x="4243358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9" name="Прямоугольник 88"/>
                <p:cNvSpPr/>
                <p:nvPr/>
              </p:nvSpPr>
              <p:spPr>
                <a:xfrm>
                  <a:off x="5090523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5" name="Группа 34"/>
              <p:cNvGrpSpPr/>
              <p:nvPr/>
            </p:nvGrpSpPr>
            <p:grpSpPr>
              <a:xfrm>
                <a:off x="0" y="843065"/>
                <a:ext cx="5870381" cy="779858"/>
                <a:chOff x="0" y="0"/>
                <a:chExt cx="5870381" cy="779858"/>
              </a:xfrm>
              <a:grpFill/>
            </p:grpSpPr>
            <p:sp>
              <p:nvSpPr>
                <p:cNvPr id="76" name="Прямоугольник 75"/>
                <p:cNvSpPr/>
                <p:nvPr/>
              </p:nvSpPr>
              <p:spPr>
                <a:xfrm>
                  <a:off x="0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7" name="Прямоугольник 76"/>
                <p:cNvSpPr/>
                <p:nvPr/>
              </p:nvSpPr>
              <p:spPr>
                <a:xfrm>
                  <a:off x="851647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8" name="Прямоугольник 77"/>
                <p:cNvSpPr/>
                <p:nvPr/>
              </p:nvSpPr>
              <p:spPr>
                <a:xfrm>
                  <a:off x="1698812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9" name="Прямоугольник 78"/>
                <p:cNvSpPr/>
                <p:nvPr/>
              </p:nvSpPr>
              <p:spPr>
                <a:xfrm>
                  <a:off x="2550459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0" name="Прямоугольник 79"/>
                <p:cNvSpPr/>
                <p:nvPr/>
              </p:nvSpPr>
              <p:spPr>
                <a:xfrm>
                  <a:off x="3391711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1" name="Прямоугольник 80"/>
                <p:cNvSpPr/>
                <p:nvPr/>
              </p:nvSpPr>
              <p:spPr>
                <a:xfrm>
                  <a:off x="4243358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2" name="Прямоугольник 81"/>
                <p:cNvSpPr/>
                <p:nvPr/>
              </p:nvSpPr>
              <p:spPr>
                <a:xfrm>
                  <a:off x="5090523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6" name="Группа 35"/>
              <p:cNvGrpSpPr/>
              <p:nvPr/>
            </p:nvGrpSpPr>
            <p:grpSpPr>
              <a:xfrm>
                <a:off x="0" y="1689370"/>
                <a:ext cx="5870381" cy="779858"/>
                <a:chOff x="0" y="0"/>
                <a:chExt cx="5870381" cy="779858"/>
              </a:xfrm>
              <a:grpFill/>
            </p:grpSpPr>
            <p:sp>
              <p:nvSpPr>
                <p:cNvPr id="69" name="Прямоугольник 68"/>
                <p:cNvSpPr/>
                <p:nvPr/>
              </p:nvSpPr>
              <p:spPr>
                <a:xfrm>
                  <a:off x="0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Прямоугольник 69"/>
                <p:cNvSpPr/>
                <p:nvPr/>
              </p:nvSpPr>
              <p:spPr>
                <a:xfrm>
                  <a:off x="851647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1" name="Прямоугольник 70"/>
                <p:cNvSpPr/>
                <p:nvPr/>
              </p:nvSpPr>
              <p:spPr>
                <a:xfrm>
                  <a:off x="1698812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2" name="Прямоугольник 71"/>
                <p:cNvSpPr/>
                <p:nvPr/>
              </p:nvSpPr>
              <p:spPr>
                <a:xfrm>
                  <a:off x="2550459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3" name="Прямоугольник 72"/>
                <p:cNvSpPr/>
                <p:nvPr/>
              </p:nvSpPr>
              <p:spPr>
                <a:xfrm>
                  <a:off x="3391711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4" name="Прямоугольник 73"/>
                <p:cNvSpPr/>
                <p:nvPr/>
              </p:nvSpPr>
              <p:spPr>
                <a:xfrm>
                  <a:off x="4243358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5" name="Прямоугольник 74"/>
                <p:cNvSpPr/>
                <p:nvPr/>
              </p:nvSpPr>
              <p:spPr>
                <a:xfrm>
                  <a:off x="5090523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7" name="Группа 36"/>
              <p:cNvGrpSpPr/>
              <p:nvPr/>
            </p:nvGrpSpPr>
            <p:grpSpPr>
              <a:xfrm>
                <a:off x="0" y="2532435"/>
                <a:ext cx="5870381" cy="779858"/>
                <a:chOff x="0" y="0"/>
                <a:chExt cx="5870381" cy="779858"/>
              </a:xfrm>
              <a:grpFill/>
            </p:grpSpPr>
            <p:sp>
              <p:nvSpPr>
                <p:cNvPr id="62" name="Прямоугольник 61"/>
                <p:cNvSpPr/>
                <p:nvPr/>
              </p:nvSpPr>
              <p:spPr>
                <a:xfrm>
                  <a:off x="0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3" name="Прямоугольник 62"/>
                <p:cNvSpPr/>
                <p:nvPr/>
              </p:nvSpPr>
              <p:spPr>
                <a:xfrm>
                  <a:off x="851647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4" name="Прямоугольник 63"/>
                <p:cNvSpPr/>
                <p:nvPr/>
              </p:nvSpPr>
              <p:spPr>
                <a:xfrm>
                  <a:off x="1698812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5" name="Прямоугольник 64"/>
                <p:cNvSpPr/>
                <p:nvPr/>
              </p:nvSpPr>
              <p:spPr>
                <a:xfrm>
                  <a:off x="2550459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Прямоугольник 65"/>
                <p:cNvSpPr/>
                <p:nvPr/>
              </p:nvSpPr>
              <p:spPr>
                <a:xfrm>
                  <a:off x="3391711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Прямоугольник 66"/>
                <p:cNvSpPr/>
                <p:nvPr/>
              </p:nvSpPr>
              <p:spPr>
                <a:xfrm>
                  <a:off x="4243358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8" name="Прямоугольник 67"/>
                <p:cNvSpPr/>
                <p:nvPr/>
              </p:nvSpPr>
              <p:spPr>
                <a:xfrm>
                  <a:off x="5090523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8" name="Группа 37"/>
              <p:cNvGrpSpPr/>
              <p:nvPr/>
            </p:nvGrpSpPr>
            <p:grpSpPr>
              <a:xfrm>
                <a:off x="0" y="3381983"/>
                <a:ext cx="5870381" cy="779858"/>
                <a:chOff x="0" y="0"/>
                <a:chExt cx="5870381" cy="779858"/>
              </a:xfrm>
              <a:grpFill/>
            </p:grpSpPr>
            <p:sp>
              <p:nvSpPr>
                <p:cNvPr id="55" name="Прямоугольник 54"/>
                <p:cNvSpPr/>
                <p:nvPr/>
              </p:nvSpPr>
              <p:spPr>
                <a:xfrm>
                  <a:off x="0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6" name="Прямоугольник 55"/>
                <p:cNvSpPr/>
                <p:nvPr/>
              </p:nvSpPr>
              <p:spPr>
                <a:xfrm>
                  <a:off x="851647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7" name="Прямоугольник 56"/>
                <p:cNvSpPr/>
                <p:nvPr/>
              </p:nvSpPr>
              <p:spPr>
                <a:xfrm>
                  <a:off x="1698812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8" name="Прямоугольник 57"/>
                <p:cNvSpPr/>
                <p:nvPr/>
              </p:nvSpPr>
              <p:spPr>
                <a:xfrm>
                  <a:off x="2550459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9" name="Прямоугольник 58"/>
                <p:cNvSpPr/>
                <p:nvPr/>
              </p:nvSpPr>
              <p:spPr>
                <a:xfrm>
                  <a:off x="3391711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0" name="Прямоугольник 59"/>
                <p:cNvSpPr/>
                <p:nvPr/>
              </p:nvSpPr>
              <p:spPr>
                <a:xfrm>
                  <a:off x="4243358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1" name="Прямоугольник 60"/>
                <p:cNvSpPr/>
                <p:nvPr/>
              </p:nvSpPr>
              <p:spPr>
                <a:xfrm>
                  <a:off x="5090523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9" name="Группа 38"/>
              <p:cNvGrpSpPr/>
              <p:nvPr/>
            </p:nvGrpSpPr>
            <p:grpSpPr>
              <a:xfrm>
                <a:off x="0" y="4225048"/>
                <a:ext cx="5870381" cy="779858"/>
                <a:chOff x="0" y="0"/>
                <a:chExt cx="5870381" cy="779858"/>
              </a:xfrm>
              <a:grpFill/>
            </p:grpSpPr>
            <p:sp>
              <p:nvSpPr>
                <p:cNvPr id="48" name="Прямоугольник 47"/>
                <p:cNvSpPr/>
                <p:nvPr/>
              </p:nvSpPr>
              <p:spPr>
                <a:xfrm>
                  <a:off x="0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Прямоугольник 48"/>
                <p:cNvSpPr/>
                <p:nvPr/>
              </p:nvSpPr>
              <p:spPr>
                <a:xfrm>
                  <a:off x="851647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0" name="Прямоугольник 49"/>
                <p:cNvSpPr/>
                <p:nvPr/>
              </p:nvSpPr>
              <p:spPr>
                <a:xfrm>
                  <a:off x="1698812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1" name="Прямоугольник 50"/>
                <p:cNvSpPr/>
                <p:nvPr/>
              </p:nvSpPr>
              <p:spPr>
                <a:xfrm>
                  <a:off x="2550459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2" name="Прямоугольник 51"/>
                <p:cNvSpPr/>
                <p:nvPr/>
              </p:nvSpPr>
              <p:spPr>
                <a:xfrm>
                  <a:off x="3391711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3" name="Прямоугольник 52"/>
                <p:cNvSpPr/>
                <p:nvPr/>
              </p:nvSpPr>
              <p:spPr>
                <a:xfrm>
                  <a:off x="4243358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Прямоугольник 53"/>
                <p:cNvSpPr/>
                <p:nvPr/>
              </p:nvSpPr>
              <p:spPr>
                <a:xfrm>
                  <a:off x="5090523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40" name="Группа 39"/>
              <p:cNvGrpSpPr/>
              <p:nvPr/>
            </p:nvGrpSpPr>
            <p:grpSpPr>
              <a:xfrm>
                <a:off x="0" y="5071353"/>
                <a:ext cx="5870381" cy="779858"/>
                <a:chOff x="0" y="0"/>
                <a:chExt cx="5870381" cy="779858"/>
              </a:xfrm>
              <a:grpFill/>
            </p:grpSpPr>
            <p:sp>
              <p:nvSpPr>
                <p:cNvPr id="41" name="Прямоугольник 40"/>
                <p:cNvSpPr/>
                <p:nvPr/>
              </p:nvSpPr>
              <p:spPr>
                <a:xfrm>
                  <a:off x="0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2" name="Прямоугольник 41"/>
                <p:cNvSpPr/>
                <p:nvPr/>
              </p:nvSpPr>
              <p:spPr>
                <a:xfrm>
                  <a:off x="851647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3" name="Прямоугольник 42"/>
                <p:cNvSpPr/>
                <p:nvPr/>
              </p:nvSpPr>
              <p:spPr>
                <a:xfrm>
                  <a:off x="1698812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4" name="Прямоугольник 43"/>
                <p:cNvSpPr/>
                <p:nvPr/>
              </p:nvSpPr>
              <p:spPr>
                <a:xfrm>
                  <a:off x="2550459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5" name="Прямоугольник 44"/>
                <p:cNvSpPr/>
                <p:nvPr/>
              </p:nvSpPr>
              <p:spPr>
                <a:xfrm>
                  <a:off x="3391711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6" name="Прямоугольник 45"/>
                <p:cNvSpPr/>
                <p:nvPr/>
              </p:nvSpPr>
              <p:spPr>
                <a:xfrm>
                  <a:off x="4243358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7" name="Прямоугольник 46"/>
                <p:cNvSpPr/>
                <p:nvPr/>
              </p:nvSpPr>
              <p:spPr>
                <a:xfrm>
                  <a:off x="5090523" y="0"/>
                  <a:ext cx="779858" cy="779858"/>
                </a:xfrm>
                <a:prstGeom prst="rect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7" name="Шестиугольник 26"/>
            <p:cNvSpPr/>
            <p:nvPr/>
          </p:nvSpPr>
          <p:spPr>
            <a:xfrm rot="15352044">
              <a:off x="1327648" y="1682522"/>
              <a:ext cx="1599173" cy="1399411"/>
            </a:xfrm>
            <a:prstGeom prst="hexag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 rot="20734500">
              <a:off x="485395" y="3121880"/>
              <a:ext cx="779858" cy="779858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Шестиугольник 28"/>
            <p:cNvSpPr/>
            <p:nvPr/>
          </p:nvSpPr>
          <p:spPr>
            <a:xfrm rot="15352044">
              <a:off x="2792051" y="1429614"/>
              <a:ext cx="1179653" cy="967617"/>
            </a:xfrm>
            <a:prstGeom prst="hexag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Шестиугольник 29"/>
            <p:cNvSpPr/>
            <p:nvPr/>
          </p:nvSpPr>
          <p:spPr>
            <a:xfrm rot="15352044">
              <a:off x="813756" y="4558784"/>
              <a:ext cx="1953055" cy="1720168"/>
            </a:xfrm>
            <a:prstGeom prst="hexag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Шестиугольник 30"/>
            <p:cNvSpPr/>
            <p:nvPr/>
          </p:nvSpPr>
          <p:spPr>
            <a:xfrm rot="15352044">
              <a:off x="3851840" y="5420440"/>
              <a:ext cx="1662741" cy="1441739"/>
            </a:xfrm>
            <a:prstGeom prst="hexag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20734500">
              <a:off x="3640553" y="1636539"/>
              <a:ext cx="432000" cy="432000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 rot="20734500">
              <a:off x="420219" y="2064910"/>
              <a:ext cx="313481" cy="323093"/>
            </a:xfrm>
            <a:prstGeom prst="rect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4" name="Правильный пятиугольник 23"/>
          <p:cNvSpPr/>
          <p:nvPr/>
        </p:nvSpPr>
        <p:spPr>
          <a:xfrm rot="1474204">
            <a:off x="1506156" y="-1138904"/>
            <a:ext cx="9362610" cy="8764060"/>
          </a:xfrm>
          <a:prstGeom prst="pentag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567604" y="2753235"/>
            <a:ext cx="10958084" cy="4193338"/>
          </a:xfrm>
          <a:prstGeom prst="ellipse">
            <a:avLst/>
          </a:prstGeom>
          <a:solidFill>
            <a:srgbClr val="CC0066">
              <a:alpha val="14902"/>
            </a:srgbClr>
          </a:solidFill>
          <a:ln>
            <a:noFill/>
          </a:ln>
          <a:effectLst>
            <a:softEdge rad="1270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-693756" y="633829"/>
            <a:ext cx="7138314" cy="3758853"/>
          </a:xfrm>
          <a:prstGeom prst="ellipse">
            <a:avLst/>
          </a:prstGeom>
          <a:solidFill>
            <a:srgbClr val="039ABD">
              <a:alpha val="25098"/>
            </a:srgbClr>
          </a:solidFill>
          <a:ln>
            <a:noFill/>
          </a:ln>
          <a:effectLst>
            <a:softEdge rad="1270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76337" y="1244044"/>
            <a:ext cx="753826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Оформление предметно-пространственной среды по направлению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«УГОЛОК ОТДЫХА»</a:t>
            </a:r>
            <a:endParaRPr lang="ru-RU" sz="3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endParaRPr lang="ru-RU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sz="2400" b="1" i="1" dirty="0" smtClean="0">
                <a:solidFill>
                  <a:srgbClr val="364D8E"/>
                </a:solidFill>
                <a:latin typeface="Century Gothic" panose="020B0502020202020204" pitchFamily="34" charset="0"/>
              </a:rPr>
              <a:t>Муниципальное автономное общеобразовательное учреждение гимназия №69 имени С.Есенина г.Липецка</a:t>
            </a:r>
            <a:endParaRPr lang="ru-RU" sz="2400" b="1" i="1" dirty="0">
              <a:solidFill>
                <a:srgbClr val="364D8E"/>
              </a:solidFill>
              <a:latin typeface="Century Gothic" panose="020B0502020202020204" pitchFamily="34" charset="0"/>
            </a:endParaRPr>
          </a:p>
        </p:txBody>
      </p:sp>
      <p:sp>
        <p:nvSpPr>
          <p:cNvPr id="175" name="Прямоугольник 174"/>
          <p:cNvSpPr/>
          <p:nvPr/>
        </p:nvSpPr>
        <p:spPr>
          <a:xfrm>
            <a:off x="649279" y="1584620"/>
            <a:ext cx="3534902" cy="1343650"/>
          </a:xfrm>
          <a:custGeom>
            <a:avLst/>
            <a:gdLst>
              <a:gd name="connsiteX0" fmla="*/ 0 w 3892062"/>
              <a:gd name="connsiteY0" fmla="*/ 0 h 1538883"/>
              <a:gd name="connsiteX1" fmla="*/ 3892062 w 3892062"/>
              <a:gd name="connsiteY1" fmla="*/ 0 h 1538883"/>
              <a:gd name="connsiteX2" fmla="*/ 3892062 w 3892062"/>
              <a:gd name="connsiteY2" fmla="*/ 1538883 h 1538883"/>
              <a:gd name="connsiteX3" fmla="*/ 0 w 3892062"/>
              <a:gd name="connsiteY3" fmla="*/ 1538883 h 1538883"/>
              <a:gd name="connsiteX4" fmla="*/ 0 w 3892062"/>
              <a:gd name="connsiteY4" fmla="*/ 0 h 1538883"/>
              <a:gd name="connsiteX0" fmla="*/ 0 w 4501662"/>
              <a:gd name="connsiteY0" fmla="*/ 0 h 1538883"/>
              <a:gd name="connsiteX1" fmla="*/ 4501662 w 4501662"/>
              <a:gd name="connsiteY1" fmla="*/ 0 h 1538883"/>
              <a:gd name="connsiteX2" fmla="*/ 4501662 w 4501662"/>
              <a:gd name="connsiteY2" fmla="*/ 1538883 h 1538883"/>
              <a:gd name="connsiteX3" fmla="*/ 609600 w 4501662"/>
              <a:gd name="connsiteY3" fmla="*/ 1538883 h 1538883"/>
              <a:gd name="connsiteX4" fmla="*/ 0 w 4501662"/>
              <a:gd name="connsiteY4" fmla="*/ 0 h 1538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1662" h="1538883">
                <a:moveTo>
                  <a:pt x="0" y="0"/>
                </a:moveTo>
                <a:lnTo>
                  <a:pt x="4501662" y="0"/>
                </a:lnTo>
                <a:lnTo>
                  <a:pt x="4501662" y="1538883"/>
                </a:lnTo>
                <a:lnTo>
                  <a:pt x="609600" y="153888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DC8FF"/>
              </a:gs>
              <a:gs pos="100000">
                <a:srgbClr val="9496E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56763" y="1841430"/>
            <a:ext cx="3954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800"/>
              </a:spcAft>
            </a:pPr>
            <a:r>
              <a:rPr lang="ru-RU" sz="4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ПРОЕКТ</a:t>
            </a:r>
          </a:p>
        </p:txBody>
      </p:sp>
      <p:pic>
        <p:nvPicPr>
          <p:cNvPr id="91" name="Рисунок 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604" y="3979939"/>
            <a:ext cx="1665522" cy="131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11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decel="4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475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олилиния 33"/>
          <p:cNvSpPr/>
          <p:nvPr/>
        </p:nvSpPr>
        <p:spPr>
          <a:xfrm>
            <a:off x="286154" y="0"/>
            <a:ext cx="6190862" cy="6858000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F3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2596243" y="3118756"/>
            <a:ext cx="3474470" cy="3459465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E6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957745" y="296342"/>
            <a:ext cx="22052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  <a:p>
            <a:pPr algn="r">
              <a:spcAft>
                <a:spcPts val="800"/>
              </a:spcAft>
            </a:pPr>
            <a:endParaRPr lang="ru-RU" sz="9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1998" y="258171"/>
            <a:ext cx="10227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Основная цель проекта</a:t>
            </a:r>
            <a:endParaRPr lang="ru-RU" sz="4000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174"/>
          <p:cNvSpPr/>
          <p:nvPr/>
        </p:nvSpPr>
        <p:spPr>
          <a:xfrm>
            <a:off x="286154" y="296342"/>
            <a:ext cx="961359" cy="679501"/>
          </a:xfrm>
          <a:custGeom>
            <a:avLst/>
            <a:gdLst>
              <a:gd name="connsiteX0" fmla="*/ 0 w 3892062"/>
              <a:gd name="connsiteY0" fmla="*/ 0 h 1538883"/>
              <a:gd name="connsiteX1" fmla="*/ 3892062 w 3892062"/>
              <a:gd name="connsiteY1" fmla="*/ 0 h 1538883"/>
              <a:gd name="connsiteX2" fmla="*/ 3892062 w 3892062"/>
              <a:gd name="connsiteY2" fmla="*/ 1538883 h 1538883"/>
              <a:gd name="connsiteX3" fmla="*/ 0 w 3892062"/>
              <a:gd name="connsiteY3" fmla="*/ 1538883 h 1538883"/>
              <a:gd name="connsiteX4" fmla="*/ 0 w 3892062"/>
              <a:gd name="connsiteY4" fmla="*/ 0 h 1538883"/>
              <a:gd name="connsiteX0" fmla="*/ 0 w 4501662"/>
              <a:gd name="connsiteY0" fmla="*/ 0 h 1538883"/>
              <a:gd name="connsiteX1" fmla="*/ 4501662 w 4501662"/>
              <a:gd name="connsiteY1" fmla="*/ 0 h 1538883"/>
              <a:gd name="connsiteX2" fmla="*/ 4501662 w 4501662"/>
              <a:gd name="connsiteY2" fmla="*/ 1538883 h 1538883"/>
              <a:gd name="connsiteX3" fmla="*/ 609600 w 4501662"/>
              <a:gd name="connsiteY3" fmla="*/ 1538883 h 1538883"/>
              <a:gd name="connsiteX4" fmla="*/ 0 w 4501662"/>
              <a:gd name="connsiteY4" fmla="*/ 0 h 1538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1662" h="1538883">
                <a:moveTo>
                  <a:pt x="0" y="0"/>
                </a:moveTo>
                <a:lnTo>
                  <a:pt x="4501662" y="0"/>
                </a:lnTo>
                <a:lnTo>
                  <a:pt x="4501662" y="1538883"/>
                </a:lnTo>
                <a:lnTo>
                  <a:pt x="609600" y="1538883"/>
                </a:lnTo>
                <a:lnTo>
                  <a:pt x="0" y="0"/>
                </a:lnTo>
                <a:close/>
              </a:path>
            </a:pathLst>
          </a:custGeom>
          <a:solidFill>
            <a:srgbClr val="9EA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Century Gothic" panose="020B0502020202020204" pitchFamily="34" charset="0"/>
              </a:rPr>
              <a:t>01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3991" y="1275716"/>
            <a:ext cx="57084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200" dirty="0">
              <a:latin typeface="Century Gothic" panose="020B0502020202020204" pitchFamily="34" charset="0"/>
            </a:endParaRPr>
          </a:p>
        </p:txBody>
      </p:sp>
      <p:pic>
        <p:nvPicPr>
          <p:cNvPr id="13" name="Picture 3" descr="F:\проект\IMG_20221019_1525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593572" y="-4649086"/>
            <a:ext cx="4764741" cy="357355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79711" y="1192666"/>
            <a:ext cx="961144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Создание</a:t>
            </a:r>
            <a:r>
              <a:rPr lang="ru-RU" sz="2000" b="1" dirty="0" smtClean="0">
                <a:solidFill>
                  <a:srgbClr val="002060"/>
                </a:solidFill>
              </a:rPr>
              <a:t>  благоприятных условий для отдыха, сохранения и укрепления психологического благополучия, профилактики школьных трудностей, профессионального выгорания, улучшения качества жизнедеятельности участников образовательных отношений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6" name="Рисунок 15" descr="C:\Users\IRINA\Desktop\фос1\IMG_20221111_115453178.jpg"/>
          <p:cNvPicPr/>
          <p:nvPr/>
        </p:nvPicPr>
        <p:blipFill>
          <a:blip r:embed="rId3" cstate="print"/>
          <a:srcRect r="9418" b="11864"/>
          <a:stretch>
            <a:fillRect/>
          </a:stretch>
        </p:blipFill>
        <p:spPr bwMode="auto">
          <a:xfrm>
            <a:off x="4376056" y="2846614"/>
            <a:ext cx="4049486" cy="301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IRINA\Desktop\фос1\IMG_20221111_14053174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3049" y="3004456"/>
            <a:ext cx="3246438" cy="223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IRINA\Desktop\фос1\IMG_20221111_114754371.jpg"/>
          <p:cNvPicPr/>
          <p:nvPr/>
        </p:nvPicPr>
        <p:blipFill>
          <a:blip r:embed="rId5" cstate="print"/>
          <a:srcRect r="-6724"/>
          <a:stretch>
            <a:fillRect/>
          </a:stretch>
        </p:blipFill>
        <p:spPr bwMode="auto">
          <a:xfrm>
            <a:off x="8734424" y="2906486"/>
            <a:ext cx="3087461" cy="2344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4550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олилиния 33"/>
          <p:cNvSpPr/>
          <p:nvPr/>
        </p:nvSpPr>
        <p:spPr>
          <a:xfrm>
            <a:off x="286154" y="0"/>
            <a:ext cx="6190862" cy="6858000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F3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2481942" y="1273629"/>
            <a:ext cx="8098971" cy="4738684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E6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957745" y="296342"/>
            <a:ext cx="22052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  <a:p>
            <a:pPr algn="r">
              <a:spcAft>
                <a:spcPts val="800"/>
              </a:spcAft>
            </a:pPr>
            <a:endParaRPr lang="ru-RU" sz="9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174"/>
          <p:cNvSpPr/>
          <p:nvPr/>
        </p:nvSpPr>
        <p:spPr>
          <a:xfrm>
            <a:off x="286154" y="296342"/>
            <a:ext cx="961359" cy="679501"/>
          </a:xfrm>
          <a:custGeom>
            <a:avLst/>
            <a:gdLst>
              <a:gd name="connsiteX0" fmla="*/ 0 w 3892062"/>
              <a:gd name="connsiteY0" fmla="*/ 0 h 1538883"/>
              <a:gd name="connsiteX1" fmla="*/ 3892062 w 3892062"/>
              <a:gd name="connsiteY1" fmla="*/ 0 h 1538883"/>
              <a:gd name="connsiteX2" fmla="*/ 3892062 w 3892062"/>
              <a:gd name="connsiteY2" fmla="*/ 1538883 h 1538883"/>
              <a:gd name="connsiteX3" fmla="*/ 0 w 3892062"/>
              <a:gd name="connsiteY3" fmla="*/ 1538883 h 1538883"/>
              <a:gd name="connsiteX4" fmla="*/ 0 w 3892062"/>
              <a:gd name="connsiteY4" fmla="*/ 0 h 1538883"/>
              <a:gd name="connsiteX0" fmla="*/ 0 w 4501662"/>
              <a:gd name="connsiteY0" fmla="*/ 0 h 1538883"/>
              <a:gd name="connsiteX1" fmla="*/ 4501662 w 4501662"/>
              <a:gd name="connsiteY1" fmla="*/ 0 h 1538883"/>
              <a:gd name="connsiteX2" fmla="*/ 4501662 w 4501662"/>
              <a:gd name="connsiteY2" fmla="*/ 1538883 h 1538883"/>
              <a:gd name="connsiteX3" fmla="*/ 609600 w 4501662"/>
              <a:gd name="connsiteY3" fmla="*/ 1538883 h 1538883"/>
              <a:gd name="connsiteX4" fmla="*/ 0 w 4501662"/>
              <a:gd name="connsiteY4" fmla="*/ 0 h 1538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1662" h="1538883">
                <a:moveTo>
                  <a:pt x="0" y="0"/>
                </a:moveTo>
                <a:lnTo>
                  <a:pt x="4501662" y="0"/>
                </a:lnTo>
                <a:lnTo>
                  <a:pt x="4501662" y="1538883"/>
                </a:lnTo>
                <a:lnTo>
                  <a:pt x="609600" y="1538883"/>
                </a:lnTo>
                <a:lnTo>
                  <a:pt x="0" y="0"/>
                </a:lnTo>
                <a:close/>
              </a:path>
            </a:pathLst>
          </a:custGeom>
          <a:solidFill>
            <a:srgbClr val="9EA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02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91341" y="1275716"/>
            <a:ext cx="31580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200" dirty="0"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1998" y="258171"/>
            <a:ext cx="10227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ФУНКЦИОНАЛ ПРОСТРАНСТВА</a:t>
            </a:r>
            <a:endParaRPr lang="ru-RU" sz="4000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045029" y="1224641"/>
            <a:ext cx="1035231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Основой для создания уголка отдыха послужило наличие в гимназии сенсорной комнаты и свободного прилегающего к комнате пространства на этаже. Важные  условия преобразования имеющихся помещений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полифункциональность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трансформируемость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насыщенность,  безопасность  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экологичность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C:\Users\IRINA\Desktop\фос1\IMG_20221111_115608553.jpg"/>
          <p:cNvPicPr/>
          <p:nvPr/>
        </p:nvPicPr>
        <p:blipFill>
          <a:blip r:embed="rId2" cstate="print"/>
          <a:srcRect l="31218" t="5935" r="11716" b="3263"/>
          <a:stretch>
            <a:fillRect/>
          </a:stretch>
        </p:blipFill>
        <p:spPr bwMode="auto">
          <a:xfrm rot="5400000">
            <a:off x="8001000" y="2449289"/>
            <a:ext cx="3102423" cy="391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IRINA\Desktop\фос1\IMG_20221111_114859550.jpg"/>
          <p:cNvPicPr/>
          <p:nvPr/>
        </p:nvPicPr>
        <p:blipFill>
          <a:blip r:embed="rId3" cstate="print"/>
          <a:srcRect l="6683" t="893" b="1833"/>
          <a:stretch>
            <a:fillRect/>
          </a:stretch>
        </p:blipFill>
        <p:spPr bwMode="auto">
          <a:xfrm rot="5400000">
            <a:off x="4531179" y="3143255"/>
            <a:ext cx="3135084" cy="2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IRINA\Desktop\фос1\IMG_20221111_115345827.jpg"/>
          <p:cNvPicPr/>
          <p:nvPr/>
        </p:nvPicPr>
        <p:blipFill>
          <a:blip r:embed="rId4" cstate="print"/>
          <a:srcRect l="4091" t="8727" r="8356" b="4364"/>
          <a:stretch>
            <a:fillRect/>
          </a:stretch>
        </p:blipFill>
        <p:spPr bwMode="auto">
          <a:xfrm>
            <a:off x="767443" y="2857499"/>
            <a:ext cx="3853543" cy="305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2625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олилиния 33"/>
          <p:cNvSpPr/>
          <p:nvPr/>
        </p:nvSpPr>
        <p:spPr>
          <a:xfrm>
            <a:off x="335139" y="0"/>
            <a:ext cx="6190862" cy="6858000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F3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1085541" y="966057"/>
            <a:ext cx="4552594" cy="5046256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E6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957745" y="296342"/>
            <a:ext cx="22052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  <a:p>
            <a:pPr algn="r">
              <a:spcAft>
                <a:spcPts val="800"/>
              </a:spcAft>
            </a:pPr>
            <a:endParaRPr lang="ru-RU" sz="9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174"/>
          <p:cNvSpPr/>
          <p:nvPr/>
        </p:nvSpPr>
        <p:spPr>
          <a:xfrm>
            <a:off x="286154" y="296342"/>
            <a:ext cx="961359" cy="679501"/>
          </a:xfrm>
          <a:custGeom>
            <a:avLst/>
            <a:gdLst>
              <a:gd name="connsiteX0" fmla="*/ 0 w 3892062"/>
              <a:gd name="connsiteY0" fmla="*/ 0 h 1538883"/>
              <a:gd name="connsiteX1" fmla="*/ 3892062 w 3892062"/>
              <a:gd name="connsiteY1" fmla="*/ 0 h 1538883"/>
              <a:gd name="connsiteX2" fmla="*/ 3892062 w 3892062"/>
              <a:gd name="connsiteY2" fmla="*/ 1538883 h 1538883"/>
              <a:gd name="connsiteX3" fmla="*/ 0 w 3892062"/>
              <a:gd name="connsiteY3" fmla="*/ 1538883 h 1538883"/>
              <a:gd name="connsiteX4" fmla="*/ 0 w 3892062"/>
              <a:gd name="connsiteY4" fmla="*/ 0 h 1538883"/>
              <a:gd name="connsiteX0" fmla="*/ 0 w 4501662"/>
              <a:gd name="connsiteY0" fmla="*/ 0 h 1538883"/>
              <a:gd name="connsiteX1" fmla="*/ 4501662 w 4501662"/>
              <a:gd name="connsiteY1" fmla="*/ 0 h 1538883"/>
              <a:gd name="connsiteX2" fmla="*/ 4501662 w 4501662"/>
              <a:gd name="connsiteY2" fmla="*/ 1538883 h 1538883"/>
              <a:gd name="connsiteX3" fmla="*/ 609600 w 4501662"/>
              <a:gd name="connsiteY3" fmla="*/ 1538883 h 1538883"/>
              <a:gd name="connsiteX4" fmla="*/ 0 w 4501662"/>
              <a:gd name="connsiteY4" fmla="*/ 0 h 1538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1662" h="1538883">
                <a:moveTo>
                  <a:pt x="0" y="0"/>
                </a:moveTo>
                <a:lnTo>
                  <a:pt x="4501662" y="0"/>
                </a:lnTo>
                <a:lnTo>
                  <a:pt x="4501662" y="1538883"/>
                </a:lnTo>
                <a:lnTo>
                  <a:pt x="609600" y="1538883"/>
                </a:lnTo>
                <a:lnTo>
                  <a:pt x="0" y="0"/>
                </a:lnTo>
                <a:close/>
              </a:path>
            </a:pathLst>
          </a:custGeom>
          <a:solidFill>
            <a:srgbClr val="9EA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03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91341" y="1275716"/>
            <a:ext cx="31580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200" dirty="0"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1998" y="258171"/>
            <a:ext cx="10227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ПОЛИФУНКЦИОНАЛЬНОСТЬ  ПРОСТРАНСТВА</a:t>
            </a:r>
            <a:endParaRPr lang="ru-RU" sz="4000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93914" y="881744"/>
            <a:ext cx="1164227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в свободное от занятий время учащиеся и педагогические работники могут попасть в атмосферу уюта, комфорта, отдыха, развития интеллекта;</a:t>
            </a:r>
            <a:endParaRPr lang="ru-RU" sz="1400" b="1" dirty="0" smtClean="0">
              <a:solidFill>
                <a:srgbClr val="364D8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1400" b="1" dirty="0" smtClean="0">
                <a:solidFill>
                  <a:srgbClr val="364D8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364D8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десь проходят активные  перемены, тренинги, групповые встречи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индивидуальные занятия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lang="ru-RU" sz="1400" b="1" dirty="0" smtClean="0">
              <a:solidFill>
                <a:srgbClr val="364D8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обеспечивается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социально-психологическое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сопровождение участников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образовательных отношений – учащихся, </a:t>
            </a:r>
            <a:r>
              <a:rPr lang="ru-RU" b="1" dirty="0" smtClean="0">
                <a:solidFill>
                  <a:srgbClr val="364D8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родителей (законных представителей), педагогических работников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lang="ru-RU" sz="1400" b="1" dirty="0" smtClean="0">
              <a:solidFill>
                <a:srgbClr val="364D8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место встречи  гимназического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клуба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Что? Где? Когда?</a:t>
            </a:r>
            <a:r>
              <a:rPr lang="ru-RU" b="1" dirty="0" smtClean="0">
                <a:solidFill>
                  <a:srgbClr val="364D8E"/>
                </a:solidFill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364D8E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 descr="C:\Users\IRINA\Desktop\фос1\IMG_20221111_141448002_BURST000_COVER_COM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6315" y="2906487"/>
            <a:ext cx="3706586" cy="293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IRINA\Desktop\фос1\IMG_20221111_13482739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543" y="2922813"/>
            <a:ext cx="3412673" cy="293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IRINA\Desktop\фос1\IMG_20221111_14344155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9776" y="2906486"/>
            <a:ext cx="3825875" cy="2969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4906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>
            <a:off x="1085541" y="966057"/>
            <a:ext cx="4552594" cy="5046256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E6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957745" y="296342"/>
            <a:ext cx="22052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  <a:p>
            <a:pPr algn="r">
              <a:spcAft>
                <a:spcPts val="800"/>
              </a:spcAft>
            </a:pPr>
            <a:endParaRPr lang="ru-RU" sz="9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174"/>
          <p:cNvSpPr/>
          <p:nvPr/>
        </p:nvSpPr>
        <p:spPr>
          <a:xfrm>
            <a:off x="286154" y="296342"/>
            <a:ext cx="961359" cy="679501"/>
          </a:xfrm>
          <a:custGeom>
            <a:avLst/>
            <a:gdLst>
              <a:gd name="connsiteX0" fmla="*/ 0 w 3892062"/>
              <a:gd name="connsiteY0" fmla="*/ 0 h 1538883"/>
              <a:gd name="connsiteX1" fmla="*/ 3892062 w 3892062"/>
              <a:gd name="connsiteY1" fmla="*/ 0 h 1538883"/>
              <a:gd name="connsiteX2" fmla="*/ 3892062 w 3892062"/>
              <a:gd name="connsiteY2" fmla="*/ 1538883 h 1538883"/>
              <a:gd name="connsiteX3" fmla="*/ 0 w 3892062"/>
              <a:gd name="connsiteY3" fmla="*/ 1538883 h 1538883"/>
              <a:gd name="connsiteX4" fmla="*/ 0 w 3892062"/>
              <a:gd name="connsiteY4" fmla="*/ 0 h 1538883"/>
              <a:gd name="connsiteX0" fmla="*/ 0 w 4501662"/>
              <a:gd name="connsiteY0" fmla="*/ 0 h 1538883"/>
              <a:gd name="connsiteX1" fmla="*/ 4501662 w 4501662"/>
              <a:gd name="connsiteY1" fmla="*/ 0 h 1538883"/>
              <a:gd name="connsiteX2" fmla="*/ 4501662 w 4501662"/>
              <a:gd name="connsiteY2" fmla="*/ 1538883 h 1538883"/>
              <a:gd name="connsiteX3" fmla="*/ 609600 w 4501662"/>
              <a:gd name="connsiteY3" fmla="*/ 1538883 h 1538883"/>
              <a:gd name="connsiteX4" fmla="*/ 0 w 4501662"/>
              <a:gd name="connsiteY4" fmla="*/ 0 h 1538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1662" h="1538883">
                <a:moveTo>
                  <a:pt x="0" y="0"/>
                </a:moveTo>
                <a:lnTo>
                  <a:pt x="4501662" y="0"/>
                </a:lnTo>
                <a:lnTo>
                  <a:pt x="4501662" y="1538883"/>
                </a:lnTo>
                <a:lnTo>
                  <a:pt x="609600" y="1538883"/>
                </a:lnTo>
                <a:lnTo>
                  <a:pt x="0" y="0"/>
                </a:lnTo>
                <a:close/>
              </a:path>
            </a:pathLst>
          </a:custGeom>
          <a:solidFill>
            <a:srgbClr val="9EA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04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91341" y="1275716"/>
            <a:ext cx="31580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200" dirty="0"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1998" y="258171"/>
            <a:ext cx="10227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ТРАНСФОРМИРУЕМОСТЬ И НАСЫЩЕННОСТЬ  </a:t>
            </a:r>
            <a:endParaRPr lang="ru-RU" sz="4000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51615" y="1199072"/>
            <a:ext cx="2351464" cy="378565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Сенсорная комната </a:t>
            </a: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a typeface="Times New Roman" pitchFamily="18" charset="0"/>
                <a:cs typeface="Arial" pitchFamily="34" charset="0"/>
              </a:rPr>
              <a:t>–</a:t>
            </a: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это организованная особым образом окружающая среда, которая воздействует на органы зрения, слуха, обоняния, осязания и вестибулярные рецепторы.</a:t>
            </a:r>
            <a:endParaRPr lang="ru-R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9" name="Рисунок 18" descr="C:\Users\IRINA\Desktop\фос1\IMG_20221111_140529723_BURST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620" y="4071667"/>
            <a:ext cx="3847380" cy="234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IRINA\Desktop\фос1\IMG_20221111_143633146_BURST000_COVER.jpg"/>
          <p:cNvPicPr/>
          <p:nvPr/>
        </p:nvPicPr>
        <p:blipFill>
          <a:blip r:embed="rId3" cstate="print"/>
          <a:srcRect l="26296" r="12133"/>
          <a:stretch>
            <a:fillRect/>
          </a:stretch>
        </p:blipFill>
        <p:spPr bwMode="auto">
          <a:xfrm>
            <a:off x="1010294" y="1128040"/>
            <a:ext cx="2227752" cy="277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C:\Users\IRINA\Desktop\фос1\IMG_20221111_1153043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953656" y="1343600"/>
            <a:ext cx="2747929" cy="231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D:\2022-2023\ФОС\фос1\IMG_20221111_11503201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7"/>
          <a:stretch/>
        </p:blipFill>
        <p:spPr bwMode="auto">
          <a:xfrm>
            <a:off x="7306574" y="4071667"/>
            <a:ext cx="3752489" cy="24225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4225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олилиния 33"/>
          <p:cNvSpPr/>
          <p:nvPr/>
        </p:nvSpPr>
        <p:spPr>
          <a:xfrm>
            <a:off x="286154" y="0"/>
            <a:ext cx="6190862" cy="6858000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F3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1316712" y="726871"/>
            <a:ext cx="4552594" cy="5046256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E6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957745" y="296342"/>
            <a:ext cx="22052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  <a:p>
            <a:pPr algn="r">
              <a:spcAft>
                <a:spcPts val="800"/>
              </a:spcAft>
            </a:pPr>
            <a:endParaRPr lang="ru-RU" sz="9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174"/>
          <p:cNvSpPr/>
          <p:nvPr/>
        </p:nvSpPr>
        <p:spPr>
          <a:xfrm>
            <a:off x="286154" y="296342"/>
            <a:ext cx="961359" cy="679501"/>
          </a:xfrm>
          <a:custGeom>
            <a:avLst/>
            <a:gdLst>
              <a:gd name="connsiteX0" fmla="*/ 0 w 3892062"/>
              <a:gd name="connsiteY0" fmla="*/ 0 h 1538883"/>
              <a:gd name="connsiteX1" fmla="*/ 3892062 w 3892062"/>
              <a:gd name="connsiteY1" fmla="*/ 0 h 1538883"/>
              <a:gd name="connsiteX2" fmla="*/ 3892062 w 3892062"/>
              <a:gd name="connsiteY2" fmla="*/ 1538883 h 1538883"/>
              <a:gd name="connsiteX3" fmla="*/ 0 w 3892062"/>
              <a:gd name="connsiteY3" fmla="*/ 1538883 h 1538883"/>
              <a:gd name="connsiteX4" fmla="*/ 0 w 3892062"/>
              <a:gd name="connsiteY4" fmla="*/ 0 h 1538883"/>
              <a:gd name="connsiteX0" fmla="*/ 0 w 4501662"/>
              <a:gd name="connsiteY0" fmla="*/ 0 h 1538883"/>
              <a:gd name="connsiteX1" fmla="*/ 4501662 w 4501662"/>
              <a:gd name="connsiteY1" fmla="*/ 0 h 1538883"/>
              <a:gd name="connsiteX2" fmla="*/ 4501662 w 4501662"/>
              <a:gd name="connsiteY2" fmla="*/ 1538883 h 1538883"/>
              <a:gd name="connsiteX3" fmla="*/ 609600 w 4501662"/>
              <a:gd name="connsiteY3" fmla="*/ 1538883 h 1538883"/>
              <a:gd name="connsiteX4" fmla="*/ 0 w 4501662"/>
              <a:gd name="connsiteY4" fmla="*/ 0 h 1538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1662" h="1538883">
                <a:moveTo>
                  <a:pt x="0" y="0"/>
                </a:moveTo>
                <a:lnTo>
                  <a:pt x="4501662" y="0"/>
                </a:lnTo>
                <a:lnTo>
                  <a:pt x="4501662" y="1538883"/>
                </a:lnTo>
                <a:lnTo>
                  <a:pt x="609600" y="1538883"/>
                </a:lnTo>
                <a:lnTo>
                  <a:pt x="0" y="0"/>
                </a:lnTo>
                <a:close/>
              </a:path>
            </a:pathLst>
          </a:custGeom>
          <a:solidFill>
            <a:srgbClr val="9EA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05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91341" y="1275716"/>
            <a:ext cx="31580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200" dirty="0"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1998" y="258171"/>
            <a:ext cx="10227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ТРАНСФОРМИРУЕМОСТЬ И НАСЫЩЕННОСТЬ  </a:t>
            </a:r>
            <a:endParaRPr lang="ru-RU" sz="4000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6" name="Рисунок 15" descr="D:\2022-2023\ФОС\фос1\IMG_20221111_11474387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4" t="19107" r="22399" b="6525"/>
          <a:stretch/>
        </p:blipFill>
        <p:spPr bwMode="auto">
          <a:xfrm>
            <a:off x="8479765" y="3274251"/>
            <a:ext cx="3269650" cy="2614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Рисунок 26" descr="D:\2022-2023\ФОС\фос1\IMG_20221111_140513882_BURST00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" b="6669"/>
          <a:stretch/>
        </p:blipFill>
        <p:spPr bwMode="auto">
          <a:xfrm>
            <a:off x="4226943" y="3274251"/>
            <a:ext cx="4101167" cy="2614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D:\2022-2023\ФОС\фос1\IMG_20221111_14130799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5" t="18546" r="23282" b="12054"/>
          <a:stretch/>
        </p:blipFill>
        <p:spPr bwMode="auto">
          <a:xfrm>
            <a:off x="582348" y="3274252"/>
            <a:ext cx="3484314" cy="25870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793244" y="1152495"/>
            <a:ext cx="1110857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7464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состав оборудования входят: сухой бассейн, модульные комплексы, пузырьковые колонны, подвесная система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сухой дождь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сенсорная тропа для ног, солевая лампа, игровое тактильное панно, «волшебная нить», пуфики-кресла, подушечки с гранулами из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пенополистирола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кресло-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трансформер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подвесное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кресло, увлажнитель воздуха с функцией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аромотерапии</a:t>
            </a:r>
            <a:r>
              <a:rPr lang="ru-RU" sz="1600" b="1" dirty="0">
                <a:solidFill>
                  <a:srgbClr val="364D8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364D8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музыкотерапии, интерактивная песочница/интерактивный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проектором,  </a:t>
            </a:r>
            <a:r>
              <a:rPr lang="ru-RU" sz="1600" b="1" dirty="0" smtClean="0">
                <a:solidFill>
                  <a:srgbClr val="364D8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стол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рисования </a:t>
            </a:r>
            <a:r>
              <a:rPr lang="ru-RU" sz="1600" b="1" dirty="0" smtClean="0">
                <a:solidFill>
                  <a:srgbClr val="364D8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(песочная терапия,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364D8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арт-терапия)</a:t>
            </a:r>
            <a:r>
              <a:rPr lang="ru-RU" sz="1600" b="1" dirty="0" smtClean="0">
                <a:solidFill>
                  <a:srgbClr val="364D8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программно-аппаратный комплексный модуль «</a:t>
            </a:r>
            <a:r>
              <a:rPr lang="ru-RU" sz="1600" b="1" dirty="0" err="1" smtClean="0">
                <a:solidFill>
                  <a:srgbClr val="364D8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Сигвет</a:t>
            </a:r>
            <a:r>
              <a:rPr lang="ru-RU" sz="1600" b="1" dirty="0" smtClean="0">
                <a:solidFill>
                  <a:srgbClr val="364D8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 для тренировки и оценки реакции на световые, звуковые и вербальные сигналы и другое оборудование.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64D8E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943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олилиния 33"/>
          <p:cNvSpPr/>
          <p:nvPr/>
        </p:nvSpPr>
        <p:spPr>
          <a:xfrm>
            <a:off x="286154" y="0"/>
            <a:ext cx="6190862" cy="6858000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F3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360136" y="863000"/>
            <a:ext cx="4552594" cy="5046256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E6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957745" y="296342"/>
            <a:ext cx="22052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  <a:p>
            <a:pPr algn="r">
              <a:spcAft>
                <a:spcPts val="800"/>
              </a:spcAft>
            </a:pPr>
            <a:endParaRPr lang="ru-RU" sz="9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174"/>
          <p:cNvSpPr/>
          <p:nvPr/>
        </p:nvSpPr>
        <p:spPr>
          <a:xfrm>
            <a:off x="286154" y="253210"/>
            <a:ext cx="961359" cy="679501"/>
          </a:xfrm>
          <a:custGeom>
            <a:avLst/>
            <a:gdLst>
              <a:gd name="connsiteX0" fmla="*/ 0 w 3892062"/>
              <a:gd name="connsiteY0" fmla="*/ 0 h 1538883"/>
              <a:gd name="connsiteX1" fmla="*/ 3892062 w 3892062"/>
              <a:gd name="connsiteY1" fmla="*/ 0 h 1538883"/>
              <a:gd name="connsiteX2" fmla="*/ 3892062 w 3892062"/>
              <a:gd name="connsiteY2" fmla="*/ 1538883 h 1538883"/>
              <a:gd name="connsiteX3" fmla="*/ 0 w 3892062"/>
              <a:gd name="connsiteY3" fmla="*/ 1538883 h 1538883"/>
              <a:gd name="connsiteX4" fmla="*/ 0 w 3892062"/>
              <a:gd name="connsiteY4" fmla="*/ 0 h 1538883"/>
              <a:gd name="connsiteX0" fmla="*/ 0 w 4501662"/>
              <a:gd name="connsiteY0" fmla="*/ 0 h 1538883"/>
              <a:gd name="connsiteX1" fmla="*/ 4501662 w 4501662"/>
              <a:gd name="connsiteY1" fmla="*/ 0 h 1538883"/>
              <a:gd name="connsiteX2" fmla="*/ 4501662 w 4501662"/>
              <a:gd name="connsiteY2" fmla="*/ 1538883 h 1538883"/>
              <a:gd name="connsiteX3" fmla="*/ 609600 w 4501662"/>
              <a:gd name="connsiteY3" fmla="*/ 1538883 h 1538883"/>
              <a:gd name="connsiteX4" fmla="*/ 0 w 4501662"/>
              <a:gd name="connsiteY4" fmla="*/ 0 h 1538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1662" h="1538883">
                <a:moveTo>
                  <a:pt x="0" y="0"/>
                </a:moveTo>
                <a:lnTo>
                  <a:pt x="4501662" y="0"/>
                </a:lnTo>
                <a:lnTo>
                  <a:pt x="4501662" y="1538883"/>
                </a:lnTo>
                <a:lnTo>
                  <a:pt x="609600" y="1538883"/>
                </a:lnTo>
                <a:lnTo>
                  <a:pt x="0" y="0"/>
                </a:lnTo>
                <a:close/>
              </a:path>
            </a:pathLst>
          </a:custGeom>
          <a:solidFill>
            <a:srgbClr val="9EA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06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91341" y="1275716"/>
            <a:ext cx="31580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200" dirty="0"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1998" y="258171"/>
            <a:ext cx="10227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БЕЗОПАСНОСТЬ И ЭКОЛОГИЧНОСТЬ  </a:t>
            </a:r>
            <a:endParaRPr lang="ru-RU" sz="4000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054" y="1228892"/>
            <a:ext cx="4890716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Рекреация этажа представляет собой продолжение пространства сенсорной комнаты и погружает  в мир зеленых растений, спокойствия и позитивного настроения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6" name="Рисунок 15" descr="C:\Users\Admin\Downloads\WhatsApp Image 2022-11-14 at 08.48.34(1)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1" t="26989" b="11227"/>
          <a:stretch/>
        </p:blipFill>
        <p:spPr bwMode="auto">
          <a:xfrm>
            <a:off x="371688" y="963285"/>
            <a:ext cx="2719494" cy="32998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IRINA\Desktop\фос1\IMG_20221111_135100182.jpg"/>
          <p:cNvPicPr/>
          <p:nvPr/>
        </p:nvPicPr>
        <p:blipFill>
          <a:blip r:embed="rId3" cstate="print"/>
          <a:srcRect l="8987" t="25590" r="21322"/>
          <a:stretch>
            <a:fillRect/>
          </a:stretch>
        </p:blipFill>
        <p:spPr bwMode="auto">
          <a:xfrm rot="5400000">
            <a:off x="8503978" y="1248770"/>
            <a:ext cx="3501156" cy="275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423358" y="6106582"/>
            <a:ext cx="10768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Используемое оборудование имеет сертификаты качества, экологически безопасно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" t="7193" r="2843"/>
          <a:stretch/>
        </p:blipFill>
        <p:spPr>
          <a:xfrm>
            <a:off x="1247513" y="2894622"/>
            <a:ext cx="3896934" cy="2839735"/>
          </a:xfrm>
          <a:prstGeom prst="rect">
            <a:avLst/>
          </a:prstGeom>
        </p:spPr>
      </p:pic>
      <p:pic>
        <p:nvPicPr>
          <p:cNvPr id="17" name="Рисунок 16" descr="C:\Users\Admin\Downloads\WhatsApp Image 2022-11-14 at 16.11.51(1)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747" y="2896273"/>
            <a:ext cx="3807970" cy="2839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4705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олилиния 33"/>
          <p:cNvSpPr/>
          <p:nvPr/>
        </p:nvSpPr>
        <p:spPr>
          <a:xfrm>
            <a:off x="286154" y="0"/>
            <a:ext cx="6190862" cy="6858000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F3F5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313034" y="1090143"/>
            <a:ext cx="4552594" cy="5046256"/>
          </a:xfrm>
          <a:custGeom>
            <a:avLst/>
            <a:gdLst>
              <a:gd name="connsiteX0" fmla="*/ 2753502 w 4948517"/>
              <a:gd name="connsiteY0" fmla="*/ 0 h 6015948"/>
              <a:gd name="connsiteX1" fmla="*/ 4948517 w 4948517"/>
              <a:gd name="connsiteY1" fmla="*/ 3933967 h 6015948"/>
              <a:gd name="connsiteX2" fmla="*/ 3047131 w 4948517"/>
              <a:gd name="connsiteY2" fmla="*/ 6015948 h 6015948"/>
              <a:gd name="connsiteX3" fmla="*/ 0 w 4948517"/>
              <a:gd name="connsiteY3" fmla="*/ 6015948 h 6015948"/>
              <a:gd name="connsiteX4" fmla="*/ 0 w 4948517"/>
              <a:gd name="connsiteY4" fmla="*/ 570216 h 6015948"/>
              <a:gd name="connsiteX5" fmla="*/ 2753502 w 4948517"/>
              <a:gd name="connsiteY5" fmla="*/ 0 h 601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8517" h="6015948">
                <a:moveTo>
                  <a:pt x="2753502" y="0"/>
                </a:moveTo>
                <a:lnTo>
                  <a:pt x="4948517" y="3933967"/>
                </a:lnTo>
                <a:lnTo>
                  <a:pt x="3047131" y="6015948"/>
                </a:lnTo>
                <a:lnTo>
                  <a:pt x="0" y="6015948"/>
                </a:lnTo>
                <a:lnTo>
                  <a:pt x="0" y="570216"/>
                </a:lnTo>
                <a:lnTo>
                  <a:pt x="2753502" y="0"/>
                </a:lnTo>
                <a:close/>
              </a:path>
            </a:pathLst>
          </a:custGeom>
          <a:solidFill>
            <a:srgbClr val="E6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957745" y="296342"/>
            <a:ext cx="22052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  <a:p>
            <a:pPr algn="r">
              <a:spcAft>
                <a:spcPts val="800"/>
              </a:spcAft>
            </a:pPr>
            <a:endParaRPr lang="ru-RU" sz="9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174"/>
          <p:cNvSpPr/>
          <p:nvPr/>
        </p:nvSpPr>
        <p:spPr>
          <a:xfrm>
            <a:off x="286154" y="296342"/>
            <a:ext cx="961359" cy="679501"/>
          </a:xfrm>
          <a:custGeom>
            <a:avLst/>
            <a:gdLst>
              <a:gd name="connsiteX0" fmla="*/ 0 w 3892062"/>
              <a:gd name="connsiteY0" fmla="*/ 0 h 1538883"/>
              <a:gd name="connsiteX1" fmla="*/ 3892062 w 3892062"/>
              <a:gd name="connsiteY1" fmla="*/ 0 h 1538883"/>
              <a:gd name="connsiteX2" fmla="*/ 3892062 w 3892062"/>
              <a:gd name="connsiteY2" fmla="*/ 1538883 h 1538883"/>
              <a:gd name="connsiteX3" fmla="*/ 0 w 3892062"/>
              <a:gd name="connsiteY3" fmla="*/ 1538883 h 1538883"/>
              <a:gd name="connsiteX4" fmla="*/ 0 w 3892062"/>
              <a:gd name="connsiteY4" fmla="*/ 0 h 1538883"/>
              <a:gd name="connsiteX0" fmla="*/ 0 w 4501662"/>
              <a:gd name="connsiteY0" fmla="*/ 0 h 1538883"/>
              <a:gd name="connsiteX1" fmla="*/ 4501662 w 4501662"/>
              <a:gd name="connsiteY1" fmla="*/ 0 h 1538883"/>
              <a:gd name="connsiteX2" fmla="*/ 4501662 w 4501662"/>
              <a:gd name="connsiteY2" fmla="*/ 1538883 h 1538883"/>
              <a:gd name="connsiteX3" fmla="*/ 609600 w 4501662"/>
              <a:gd name="connsiteY3" fmla="*/ 1538883 h 1538883"/>
              <a:gd name="connsiteX4" fmla="*/ 0 w 4501662"/>
              <a:gd name="connsiteY4" fmla="*/ 0 h 1538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1662" h="1538883">
                <a:moveTo>
                  <a:pt x="0" y="0"/>
                </a:moveTo>
                <a:lnTo>
                  <a:pt x="4501662" y="0"/>
                </a:lnTo>
                <a:lnTo>
                  <a:pt x="4501662" y="1538883"/>
                </a:lnTo>
                <a:lnTo>
                  <a:pt x="609600" y="1538883"/>
                </a:lnTo>
                <a:lnTo>
                  <a:pt x="0" y="0"/>
                </a:lnTo>
                <a:close/>
              </a:path>
            </a:pathLst>
          </a:custGeom>
          <a:solidFill>
            <a:srgbClr val="9EA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entury Gothic" panose="020B0502020202020204" pitchFamily="34" charset="0"/>
              </a:rPr>
              <a:t>07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91341" y="1275716"/>
            <a:ext cx="31580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200" dirty="0"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1998" y="258171"/>
            <a:ext cx="10227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ПРАКТИЧЕСКАЯ ЦЕННОСТЬ</a:t>
            </a:r>
            <a:endParaRPr lang="ru-RU" sz="4000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8508" y="1466407"/>
            <a:ext cx="61356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Организация пространственной среды  по созданию уголка отдыха: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способствовала снятию эмоционального напряжения, укреплению и сохранению  психологического здоровья  всех участников образовательных отношений;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обеспечила комфортное пребывание учащихся и педагогических работников в образовательном учреждении;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озволила создать комфортные условия для отдыха и восстановления позитивного отношения к учебе, труду, взаимодействию друг с другом  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4" name="Рисунок 13" descr="C:\Users\IRINA\Desktop\фос1\IMG_20221111_115749971_BURST001.jpg"/>
          <p:cNvPicPr/>
          <p:nvPr/>
        </p:nvPicPr>
        <p:blipFill>
          <a:blip r:embed="rId2" cstate="print"/>
          <a:srcRect l="7330" r="8377"/>
          <a:stretch>
            <a:fillRect/>
          </a:stretch>
        </p:blipFill>
        <p:spPr bwMode="auto">
          <a:xfrm>
            <a:off x="870083" y="1544128"/>
            <a:ext cx="3963860" cy="367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10726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лого-2022 (1)"/>
  <p:tag name="ISPRING_RESOURCE_PATHS_HASH_PRESENTER" val="913d693fe4b8d8e49d66b818e5157affb72f976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2557</TotalTime>
  <Words>388</Words>
  <Application>Microsoft Office PowerPoint</Application>
  <PresentationFormat>Широкоэкранный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лого-2022 (1)</dc:title>
  <dc:creator>shelagin</dc:creator>
  <cp:lastModifiedBy>Admin</cp:lastModifiedBy>
  <cp:revision>199</cp:revision>
  <cp:lastPrinted>2022-10-24T04:59:38Z</cp:lastPrinted>
  <dcterms:created xsi:type="dcterms:W3CDTF">2022-07-21T11:08:46Z</dcterms:created>
  <dcterms:modified xsi:type="dcterms:W3CDTF">2023-02-02T11:40:03Z</dcterms:modified>
</cp:coreProperties>
</file>